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4" r:id="rId1"/>
  </p:sldMasterIdLst>
  <p:sldIdLst>
    <p:sldId id="256" r:id="rId2"/>
    <p:sldId id="280" r:id="rId3"/>
    <p:sldId id="257" r:id="rId4"/>
    <p:sldId id="264" r:id="rId5"/>
    <p:sldId id="258" r:id="rId6"/>
    <p:sldId id="275" r:id="rId7"/>
    <p:sldId id="260" r:id="rId8"/>
    <p:sldId id="261" r:id="rId9"/>
    <p:sldId id="266" r:id="rId10"/>
    <p:sldId id="265" r:id="rId11"/>
    <p:sldId id="263" r:id="rId12"/>
    <p:sldId id="267" r:id="rId13"/>
    <p:sldId id="273" r:id="rId14"/>
    <p:sldId id="268" r:id="rId15"/>
    <p:sldId id="269" r:id="rId16"/>
    <p:sldId id="270" r:id="rId17"/>
    <p:sldId id="271" r:id="rId18"/>
    <p:sldId id="272" r:id="rId19"/>
    <p:sldId id="274" r:id="rId20"/>
    <p:sldId id="279" r:id="rId21"/>
    <p:sldId id="276" r:id="rId22"/>
    <p:sldId id="277"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18"/>
    <p:restoredTop sz="94658"/>
  </p:normalViewPr>
  <p:slideViewPr>
    <p:cSldViewPr snapToGrid="0">
      <p:cViewPr varScale="1">
        <p:scale>
          <a:sx n="120" d="100"/>
          <a:sy n="120" d="100"/>
        </p:scale>
        <p:origin x="11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jpe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lgn="r"/>
            <a:fld id="{1449AA12-8195-4182-A7AC-2E7E59DFBDAF}" type="datetimeFigureOut">
              <a:rPr lang="en-US" smtClean="0"/>
              <a:pPr algn="r"/>
              <a:t>7/8/24</a:t>
            </a:fld>
            <a:endParaRPr lang="en-US"/>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633482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9AA12-8195-4182-A7AC-2E7E59DFBDAF}"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860070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9AA12-8195-4182-A7AC-2E7E59DFBDAF}"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72332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9AA12-8195-4182-A7AC-2E7E59DFBDAF}"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01192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9AA12-8195-4182-A7AC-2E7E59DFBDAF}" type="datetimeFigureOut">
              <a:rPr lang="en-US" smtClean="0"/>
              <a:t>7/8/24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196910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49AA12-8195-4182-A7AC-2E7E59DFBDAF}" type="datetimeFigureOut">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320507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49AA12-8195-4182-A7AC-2E7E59DFBDAF}" type="datetimeFigureOut">
              <a:rPr lang="en-US" smtClean="0"/>
              <a:t>7/8/24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759886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49AA12-8195-4182-A7AC-2E7E59DFBDAF}" type="datetimeFigureOut">
              <a:rPr lang="en-US" smtClean="0"/>
              <a:t>7/8/24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285742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49AA12-8195-4182-A7AC-2E7E59DFBDAF}" type="datetimeFigureOut">
              <a:rPr lang="en-US" smtClean="0"/>
              <a:t>7/8/24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633744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49AA12-8195-4182-A7AC-2E7E59DFBDAF}" type="datetimeFigureOut">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646846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49AA12-8195-4182-A7AC-2E7E59DFBDAF}" type="datetimeFigureOut">
              <a:rPr lang="en-US" smtClean="0"/>
              <a:t>7/8/24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84208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49AA12-8195-4182-A7AC-2E7E59DFBDAF}" type="datetimeFigureOut">
              <a:rPr lang="en-US" smtClean="0"/>
              <a:pPr/>
              <a:t>7/8/24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367575913"/>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linkedin.com/in/anshul-thareja/"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D7BC7F-B8AD-3763-3275-B80538CE23FA}"/>
              </a:ext>
            </a:extLst>
          </p:cNvPr>
          <p:cNvSpPr>
            <a:spLocks noGrp="1"/>
          </p:cNvSpPr>
          <p:nvPr>
            <p:ph type="ctrTitle"/>
          </p:nvPr>
        </p:nvSpPr>
        <p:spPr>
          <a:xfrm>
            <a:off x="890338" y="640080"/>
            <a:ext cx="3734014" cy="3566160"/>
          </a:xfrm>
        </p:spPr>
        <p:txBody>
          <a:bodyPr anchor="b">
            <a:normAutofit/>
          </a:bodyPr>
          <a:lstStyle/>
          <a:p>
            <a:pPr algn="l"/>
            <a:r>
              <a:rPr lang="en-US" sz="5400" dirty="0"/>
              <a:t>Technical</a:t>
            </a:r>
          </a:p>
        </p:txBody>
      </p:sp>
      <p:sp>
        <p:nvSpPr>
          <p:cNvPr id="3" name="Subtitle 2">
            <a:extLst>
              <a:ext uri="{FF2B5EF4-FFF2-40B4-BE49-F238E27FC236}">
                <a16:creationId xmlns:a16="http://schemas.microsoft.com/office/drawing/2014/main" id="{EE07829B-7577-EB9E-3FA7-46C81BF5329C}"/>
              </a:ext>
            </a:extLst>
          </p:cNvPr>
          <p:cNvSpPr>
            <a:spLocks noGrp="1"/>
          </p:cNvSpPr>
          <p:nvPr>
            <p:ph type="subTitle" idx="1"/>
          </p:nvPr>
        </p:nvSpPr>
        <p:spPr>
          <a:xfrm>
            <a:off x="890339" y="4636008"/>
            <a:ext cx="3734014" cy="1572768"/>
          </a:xfrm>
        </p:spPr>
        <p:txBody>
          <a:bodyPr>
            <a:normAutofit/>
          </a:bodyPr>
          <a:lstStyle/>
          <a:p>
            <a:pPr algn="l"/>
            <a:r>
              <a:rPr lang="en-US" dirty="0"/>
              <a:t>Presented by: John Bellamy</a:t>
            </a:r>
            <a:endParaRPr lang="en-US"/>
          </a:p>
        </p:txBody>
      </p:sp>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bstract watercolor pattern on a white background">
            <a:extLst>
              <a:ext uri="{FF2B5EF4-FFF2-40B4-BE49-F238E27FC236}">
                <a16:creationId xmlns:a16="http://schemas.microsoft.com/office/drawing/2014/main" id="{B305147F-506D-70AA-5B7B-22B37DCBF560}"/>
              </a:ext>
            </a:extLst>
          </p:cNvPr>
          <p:cNvPicPr>
            <a:picLocks noChangeAspect="1"/>
          </p:cNvPicPr>
          <p:nvPr/>
        </p:nvPicPr>
        <p:blipFill rotWithShape="1">
          <a:blip r:embed="rId2"/>
          <a:srcRect l="12406" r="2064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82091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E99088F-5EA2-2E85-5FD7-60AC39162B28}"/>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Part II</a:t>
            </a:r>
          </a:p>
        </p:txBody>
      </p:sp>
    </p:spTree>
    <p:extLst>
      <p:ext uri="{BB962C8B-B14F-4D97-AF65-F5344CB8AC3E}">
        <p14:creationId xmlns:p14="http://schemas.microsoft.com/office/powerpoint/2010/main" val="83107350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D96BDF-DD56-A29A-D931-D9F7DC3C007C}"/>
              </a:ext>
            </a:extLst>
          </p:cNvPr>
          <p:cNvSpPr>
            <a:spLocks noGrp="1"/>
          </p:cNvSpPr>
          <p:nvPr>
            <p:ph type="title"/>
          </p:nvPr>
        </p:nvSpPr>
        <p:spPr>
          <a:xfrm>
            <a:off x="761803" y="350196"/>
            <a:ext cx="4646904" cy="1624520"/>
          </a:xfrm>
        </p:spPr>
        <p:txBody>
          <a:bodyPr anchor="ctr">
            <a:normAutofit/>
          </a:bodyPr>
          <a:lstStyle/>
          <a:p>
            <a:r>
              <a:rPr lang="en-US" sz="4000"/>
              <a:t>Overview</a:t>
            </a:r>
          </a:p>
        </p:txBody>
      </p:sp>
      <p:sp>
        <p:nvSpPr>
          <p:cNvPr id="3" name="Content Placeholder 2">
            <a:extLst>
              <a:ext uri="{FF2B5EF4-FFF2-40B4-BE49-F238E27FC236}">
                <a16:creationId xmlns:a16="http://schemas.microsoft.com/office/drawing/2014/main" id="{9ECB043C-9EBB-5015-E190-6981E149F153}"/>
              </a:ext>
            </a:extLst>
          </p:cNvPr>
          <p:cNvSpPr>
            <a:spLocks noGrp="1"/>
          </p:cNvSpPr>
          <p:nvPr>
            <p:ph idx="1"/>
          </p:nvPr>
        </p:nvSpPr>
        <p:spPr>
          <a:xfrm>
            <a:off x="761802" y="2743200"/>
            <a:ext cx="4646905" cy="3613149"/>
          </a:xfrm>
        </p:spPr>
        <p:txBody>
          <a:bodyPr anchor="ctr">
            <a:normAutofit/>
          </a:bodyPr>
          <a:lstStyle/>
          <a:p>
            <a:r>
              <a:rPr lang="en-US" sz="1400" dirty="0"/>
              <a:t>About the data. From UC Irving: “</a:t>
            </a:r>
            <a:r>
              <a:rPr lang="en-US" sz="1400" b="0" i="0" u="none" strike="noStrike" dirty="0">
                <a:effectLst/>
                <a:highlight>
                  <a:srgbClr val="FAFAFA"/>
                </a:highlight>
                <a:latin typeface="ui-sans-serif"/>
              </a:rPr>
              <a:t>These data are the results of a chemical analysis of wines grown in the same region in Italy but derived from three different cultivars. The analysis determined the quantities of 13 constituents found in each of the three types of wines. </a:t>
            </a:r>
            <a:r>
              <a:rPr lang="en-US" sz="1400" dirty="0"/>
              <a:t>”</a:t>
            </a:r>
          </a:p>
          <a:p>
            <a:r>
              <a:rPr lang="en-US" sz="1400" dirty="0"/>
              <a:t>The dataset consists of one set for red and white data and is good for classification. </a:t>
            </a:r>
          </a:p>
          <a:p>
            <a:r>
              <a:rPr lang="en-US" sz="1400" dirty="0"/>
              <a:t>Included in my Github repo is the code that shows the combining of the two datasets, table creation in Snowflake and uploading combined data into Snowflake. </a:t>
            </a:r>
          </a:p>
          <a:p>
            <a:r>
              <a:rPr lang="en-US" sz="1400" dirty="0"/>
              <a:t>Exploratory analysis and feature selection is then performed. </a:t>
            </a:r>
          </a:p>
          <a:p>
            <a:r>
              <a:rPr lang="en-US" sz="1400" dirty="0"/>
              <a:t>The chosen features are then modeled and pushed to registry in Snowflake and an inference service serves this model in a Docker container. </a:t>
            </a:r>
          </a:p>
        </p:txBody>
      </p:sp>
      <p:pic>
        <p:nvPicPr>
          <p:cNvPr id="5" name="Picture 4" descr="Grapes on a tree">
            <a:extLst>
              <a:ext uri="{FF2B5EF4-FFF2-40B4-BE49-F238E27FC236}">
                <a16:creationId xmlns:a16="http://schemas.microsoft.com/office/drawing/2014/main" id="{AC17CCA5-3CC8-3B25-2738-9E51F55C2437}"/>
              </a:ext>
            </a:extLst>
          </p:cNvPr>
          <p:cNvPicPr>
            <a:picLocks noChangeAspect="1"/>
          </p:cNvPicPr>
          <p:nvPr/>
        </p:nvPicPr>
        <p:blipFill rotWithShape="1">
          <a:blip r:embed="rId2"/>
          <a:srcRect l="30910" r="9689" b="-2"/>
          <a:stretch/>
        </p:blipFill>
        <p:spPr>
          <a:xfrm>
            <a:off x="6096000" y="1"/>
            <a:ext cx="6102825" cy="6858000"/>
          </a:xfrm>
          <a:prstGeom prst="rect">
            <a:avLst/>
          </a:prstGeom>
        </p:spPr>
      </p:pic>
    </p:spTree>
    <p:extLst>
      <p:ext uri="{BB962C8B-B14F-4D97-AF65-F5344CB8AC3E}">
        <p14:creationId xmlns:p14="http://schemas.microsoft.com/office/powerpoint/2010/main" val="2665927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Data Engineering</a:t>
            </a:r>
          </a:p>
        </p:txBody>
      </p:sp>
      <p:pic>
        <p:nvPicPr>
          <p:cNvPr id="4" name="Picture 3">
            <a:extLst>
              <a:ext uri="{FF2B5EF4-FFF2-40B4-BE49-F238E27FC236}">
                <a16:creationId xmlns:a16="http://schemas.microsoft.com/office/drawing/2014/main" id="{05482740-FE50-296D-F69C-7310F038F5AE}"/>
              </a:ext>
            </a:extLst>
          </p:cNvPr>
          <p:cNvPicPr>
            <a:picLocks noChangeAspect="1"/>
          </p:cNvPicPr>
          <p:nvPr/>
        </p:nvPicPr>
        <p:blipFill>
          <a:blip r:embed="rId2"/>
          <a:srcRect/>
          <a:stretch/>
        </p:blipFill>
        <p:spPr>
          <a:xfrm>
            <a:off x="4345375" y="1481746"/>
            <a:ext cx="6574649" cy="3891118"/>
          </a:xfrm>
          <a:prstGeom prst="rect">
            <a:avLst/>
          </a:prstGeom>
        </p:spPr>
      </p:pic>
    </p:spTree>
    <p:extLst>
      <p:ext uri="{BB962C8B-B14F-4D97-AF65-F5344CB8AC3E}">
        <p14:creationId xmlns:p14="http://schemas.microsoft.com/office/powerpoint/2010/main" val="1293405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Exploratory Analysis</a:t>
            </a:r>
          </a:p>
        </p:txBody>
      </p:sp>
      <p:pic>
        <p:nvPicPr>
          <p:cNvPr id="4" name="Picture 3">
            <a:extLst>
              <a:ext uri="{FF2B5EF4-FFF2-40B4-BE49-F238E27FC236}">
                <a16:creationId xmlns:a16="http://schemas.microsoft.com/office/drawing/2014/main" id="{05482740-FE50-296D-F69C-7310F038F5AE}"/>
              </a:ext>
            </a:extLst>
          </p:cNvPr>
          <p:cNvPicPr>
            <a:picLocks noChangeAspect="1"/>
          </p:cNvPicPr>
          <p:nvPr/>
        </p:nvPicPr>
        <p:blipFill>
          <a:blip r:embed="rId2"/>
          <a:stretch>
            <a:fillRect/>
          </a:stretch>
        </p:blipFill>
        <p:spPr>
          <a:xfrm>
            <a:off x="4345375" y="961812"/>
            <a:ext cx="6574649" cy="4930987"/>
          </a:xfrm>
          <a:prstGeom prst="rect">
            <a:avLst/>
          </a:prstGeom>
        </p:spPr>
      </p:pic>
    </p:spTree>
    <p:extLst>
      <p:ext uri="{BB962C8B-B14F-4D97-AF65-F5344CB8AC3E}">
        <p14:creationId xmlns:p14="http://schemas.microsoft.com/office/powerpoint/2010/main" val="3667903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Feature Selection</a:t>
            </a:r>
          </a:p>
        </p:txBody>
      </p:sp>
      <p:pic>
        <p:nvPicPr>
          <p:cNvPr id="4" name="Picture 3">
            <a:extLst>
              <a:ext uri="{FF2B5EF4-FFF2-40B4-BE49-F238E27FC236}">
                <a16:creationId xmlns:a16="http://schemas.microsoft.com/office/drawing/2014/main" id="{05482740-FE50-296D-F69C-7310F038F5AE}"/>
              </a:ext>
            </a:extLst>
          </p:cNvPr>
          <p:cNvPicPr>
            <a:picLocks noChangeAspect="1"/>
          </p:cNvPicPr>
          <p:nvPr/>
        </p:nvPicPr>
        <p:blipFill>
          <a:blip r:embed="rId2"/>
          <a:srcRect/>
          <a:stretch/>
        </p:blipFill>
        <p:spPr>
          <a:xfrm>
            <a:off x="4345375" y="974857"/>
            <a:ext cx="6574649" cy="4904896"/>
          </a:xfrm>
          <a:prstGeom prst="rect">
            <a:avLst/>
          </a:prstGeom>
        </p:spPr>
      </p:pic>
    </p:spTree>
    <p:extLst>
      <p:ext uri="{BB962C8B-B14F-4D97-AF65-F5344CB8AC3E}">
        <p14:creationId xmlns:p14="http://schemas.microsoft.com/office/powerpoint/2010/main" val="1652061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Feat. Eng. Pipeline</a:t>
            </a:r>
          </a:p>
        </p:txBody>
      </p:sp>
      <p:pic>
        <p:nvPicPr>
          <p:cNvPr id="4" name="Picture 3">
            <a:extLst>
              <a:ext uri="{FF2B5EF4-FFF2-40B4-BE49-F238E27FC236}">
                <a16:creationId xmlns:a16="http://schemas.microsoft.com/office/drawing/2014/main" id="{05482740-FE50-296D-F69C-7310F038F5AE}"/>
              </a:ext>
            </a:extLst>
          </p:cNvPr>
          <p:cNvPicPr>
            <a:picLocks noChangeAspect="1"/>
          </p:cNvPicPr>
          <p:nvPr/>
        </p:nvPicPr>
        <p:blipFill>
          <a:blip r:embed="rId2"/>
          <a:srcRect/>
          <a:stretch/>
        </p:blipFill>
        <p:spPr>
          <a:xfrm>
            <a:off x="4345375" y="1686309"/>
            <a:ext cx="6574649" cy="3481992"/>
          </a:xfrm>
          <a:prstGeom prst="rect">
            <a:avLst/>
          </a:prstGeom>
        </p:spPr>
      </p:pic>
    </p:spTree>
    <p:extLst>
      <p:ext uri="{BB962C8B-B14F-4D97-AF65-F5344CB8AC3E}">
        <p14:creationId xmlns:p14="http://schemas.microsoft.com/office/powerpoint/2010/main" val="198707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Model Pipeline</a:t>
            </a:r>
          </a:p>
        </p:txBody>
      </p:sp>
      <p:pic>
        <p:nvPicPr>
          <p:cNvPr id="4" name="Picture 3">
            <a:extLst>
              <a:ext uri="{FF2B5EF4-FFF2-40B4-BE49-F238E27FC236}">
                <a16:creationId xmlns:a16="http://schemas.microsoft.com/office/drawing/2014/main" id="{05482740-FE50-296D-F69C-7310F038F5AE}"/>
              </a:ext>
            </a:extLst>
          </p:cNvPr>
          <p:cNvPicPr>
            <a:picLocks noChangeAspect="1"/>
          </p:cNvPicPr>
          <p:nvPr/>
        </p:nvPicPr>
        <p:blipFill>
          <a:blip r:embed="rId2"/>
          <a:srcRect/>
          <a:stretch/>
        </p:blipFill>
        <p:spPr>
          <a:xfrm>
            <a:off x="4345375" y="2014382"/>
            <a:ext cx="6574649" cy="2825845"/>
          </a:xfrm>
          <a:prstGeom prst="rect">
            <a:avLst/>
          </a:prstGeom>
        </p:spPr>
      </p:pic>
    </p:spTree>
    <p:extLst>
      <p:ext uri="{BB962C8B-B14F-4D97-AF65-F5344CB8AC3E}">
        <p14:creationId xmlns:p14="http://schemas.microsoft.com/office/powerpoint/2010/main" val="1012315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Model Repo</a:t>
            </a:r>
          </a:p>
        </p:txBody>
      </p:sp>
      <p:pic>
        <p:nvPicPr>
          <p:cNvPr id="5" name="Picture 4">
            <a:extLst>
              <a:ext uri="{FF2B5EF4-FFF2-40B4-BE49-F238E27FC236}">
                <a16:creationId xmlns:a16="http://schemas.microsoft.com/office/drawing/2014/main" id="{F8FA74FC-964E-43BB-BA75-4C1D09A41BC2}"/>
              </a:ext>
            </a:extLst>
          </p:cNvPr>
          <p:cNvPicPr>
            <a:picLocks noChangeAspect="1"/>
          </p:cNvPicPr>
          <p:nvPr/>
        </p:nvPicPr>
        <p:blipFill>
          <a:blip r:embed="rId2"/>
          <a:stretch>
            <a:fillRect/>
          </a:stretch>
        </p:blipFill>
        <p:spPr>
          <a:xfrm>
            <a:off x="4415246" y="1701556"/>
            <a:ext cx="6176554" cy="3906994"/>
          </a:xfrm>
          <a:prstGeom prst="rect">
            <a:avLst/>
          </a:prstGeom>
        </p:spPr>
      </p:pic>
    </p:spTree>
    <p:extLst>
      <p:ext uri="{BB962C8B-B14F-4D97-AF65-F5344CB8AC3E}">
        <p14:creationId xmlns:p14="http://schemas.microsoft.com/office/powerpoint/2010/main" val="3094796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Model Repo</a:t>
            </a:r>
          </a:p>
        </p:txBody>
      </p:sp>
      <p:pic>
        <p:nvPicPr>
          <p:cNvPr id="5" name="Picture 4">
            <a:extLst>
              <a:ext uri="{FF2B5EF4-FFF2-40B4-BE49-F238E27FC236}">
                <a16:creationId xmlns:a16="http://schemas.microsoft.com/office/drawing/2014/main" id="{F8FA74FC-964E-43BB-BA75-4C1D09A41BC2}"/>
              </a:ext>
            </a:extLst>
          </p:cNvPr>
          <p:cNvPicPr>
            <a:picLocks noChangeAspect="1"/>
          </p:cNvPicPr>
          <p:nvPr/>
        </p:nvPicPr>
        <p:blipFill>
          <a:blip r:embed="rId2"/>
          <a:srcRect/>
          <a:stretch/>
        </p:blipFill>
        <p:spPr>
          <a:xfrm>
            <a:off x="4415246" y="2348046"/>
            <a:ext cx="6176554" cy="2614013"/>
          </a:xfrm>
          <a:prstGeom prst="rect">
            <a:avLst/>
          </a:prstGeom>
        </p:spPr>
      </p:pic>
    </p:spTree>
    <p:extLst>
      <p:ext uri="{BB962C8B-B14F-4D97-AF65-F5344CB8AC3E}">
        <p14:creationId xmlns:p14="http://schemas.microsoft.com/office/powerpoint/2010/main" val="2735124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r>
              <a:rPr lang="en-US" sz="3000" kern="1200">
                <a:solidFill>
                  <a:schemeClr val="bg1"/>
                </a:solidFill>
                <a:latin typeface="+mj-lt"/>
                <a:ea typeface="+mj-ea"/>
                <a:cs typeface="+mj-cs"/>
              </a:rPr>
              <a:t>Inference Service</a:t>
            </a:r>
          </a:p>
        </p:txBody>
      </p:sp>
      <p:pic>
        <p:nvPicPr>
          <p:cNvPr id="3" name="Picture 2">
            <a:extLst>
              <a:ext uri="{FF2B5EF4-FFF2-40B4-BE49-F238E27FC236}">
                <a16:creationId xmlns:a16="http://schemas.microsoft.com/office/drawing/2014/main" id="{FCD391F5-3FCD-065F-DEB0-71042908FF28}"/>
              </a:ext>
            </a:extLst>
          </p:cNvPr>
          <p:cNvPicPr>
            <a:picLocks noChangeAspect="1"/>
          </p:cNvPicPr>
          <p:nvPr/>
        </p:nvPicPr>
        <p:blipFill>
          <a:blip r:embed="rId2"/>
          <a:srcRect/>
          <a:stretch/>
        </p:blipFill>
        <p:spPr>
          <a:xfrm>
            <a:off x="2092703" y="1623856"/>
            <a:ext cx="8006592" cy="4909083"/>
          </a:xfrm>
          <a:prstGeom prst="rect">
            <a:avLst/>
          </a:prstGeom>
        </p:spPr>
      </p:pic>
    </p:spTree>
    <p:extLst>
      <p:ext uri="{BB962C8B-B14F-4D97-AF65-F5344CB8AC3E}">
        <p14:creationId xmlns:p14="http://schemas.microsoft.com/office/powerpoint/2010/main" val="4041185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43496-DD34-7E22-ADF0-625DB93060E6}"/>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5BA14C49-DA48-6E3C-4F2C-2E8BC6EA674E}"/>
              </a:ext>
            </a:extLst>
          </p:cNvPr>
          <p:cNvSpPr>
            <a:spLocks noGrp="1"/>
          </p:cNvSpPr>
          <p:nvPr>
            <p:ph idx="1"/>
          </p:nvPr>
        </p:nvSpPr>
        <p:spPr/>
        <p:txBody>
          <a:bodyPr/>
          <a:lstStyle/>
          <a:p>
            <a:r>
              <a:rPr lang="en-US" dirty="0"/>
              <a:t>Snowflake inference service container. See notes in github repo: johnb340/xgboost-wine-snowflake:v1</a:t>
            </a:r>
          </a:p>
          <a:p>
            <a:r>
              <a:rPr lang="en-US" dirty="0"/>
              <a:t>Github: https://</a:t>
            </a:r>
            <a:r>
              <a:rPr lang="en-US" dirty="0" err="1"/>
              <a:t>github.com</a:t>
            </a:r>
            <a:r>
              <a:rPr lang="en-US" dirty="0"/>
              <a:t>/</a:t>
            </a:r>
            <a:r>
              <a:rPr lang="en-US" dirty="0" err="1"/>
              <a:t>johnlbellamy</a:t>
            </a:r>
            <a:r>
              <a:rPr lang="en-US" dirty="0"/>
              <a:t>/</a:t>
            </a:r>
            <a:r>
              <a:rPr lang="en-US" dirty="0" err="1"/>
              <a:t>snowpark_ml</a:t>
            </a:r>
            <a:r>
              <a:rPr lang="en-US" dirty="0"/>
              <a:t>/tree/master</a:t>
            </a:r>
          </a:p>
          <a:p>
            <a:endParaRPr lang="en-US" dirty="0"/>
          </a:p>
        </p:txBody>
      </p:sp>
    </p:spTree>
    <p:extLst>
      <p:ext uri="{BB962C8B-B14F-4D97-AF65-F5344CB8AC3E}">
        <p14:creationId xmlns:p14="http://schemas.microsoft.com/office/powerpoint/2010/main" val="14762449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r>
              <a:rPr lang="en-US" sz="3000" kern="1200">
                <a:solidFill>
                  <a:schemeClr val="bg1"/>
                </a:solidFill>
                <a:latin typeface="+mj-lt"/>
                <a:ea typeface="+mj-ea"/>
                <a:cs typeface="+mj-cs"/>
              </a:rPr>
              <a:t>Inference Service</a:t>
            </a:r>
          </a:p>
        </p:txBody>
      </p:sp>
      <p:pic>
        <p:nvPicPr>
          <p:cNvPr id="3" name="Picture 2">
            <a:extLst>
              <a:ext uri="{FF2B5EF4-FFF2-40B4-BE49-F238E27FC236}">
                <a16:creationId xmlns:a16="http://schemas.microsoft.com/office/drawing/2014/main" id="{FCD391F5-3FCD-065F-DEB0-71042908FF28}"/>
              </a:ext>
            </a:extLst>
          </p:cNvPr>
          <p:cNvPicPr>
            <a:picLocks noChangeAspect="1"/>
          </p:cNvPicPr>
          <p:nvPr/>
        </p:nvPicPr>
        <p:blipFill>
          <a:blip r:embed="rId2"/>
          <a:stretch>
            <a:fillRect/>
          </a:stretch>
        </p:blipFill>
        <p:spPr>
          <a:xfrm>
            <a:off x="1592253" y="1623856"/>
            <a:ext cx="9007493" cy="4909083"/>
          </a:xfrm>
          <a:prstGeom prst="rect">
            <a:avLst/>
          </a:prstGeom>
        </p:spPr>
      </p:pic>
    </p:spTree>
    <p:extLst>
      <p:ext uri="{BB962C8B-B14F-4D97-AF65-F5344CB8AC3E}">
        <p14:creationId xmlns:p14="http://schemas.microsoft.com/office/powerpoint/2010/main" val="762326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E99088F-5EA2-2E85-5FD7-60AC39162B28}"/>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Additional Information</a:t>
            </a:r>
          </a:p>
        </p:txBody>
      </p:sp>
    </p:spTree>
    <p:extLst>
      <p:ext uri="{BB962C8B-B14F-4D97-AF65-F5344CB8AC3E}">
        <p14:creationId xmlns:p14="http://schemas.microsoft.com/office/powerpoint/2010/main" val="474910379"/>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AI MATURITY</a:t>
            </a:r>
          </a:p>
        </p:txBody>
      </p:sp>
      <p:pic>
        <p:nvPicPr>
          <p:cNvPr id="5" name="Picture 4">
            <a:extLst>
              <a:ext uri="{FF2B5EF4-FFF2-40B4-BE49-F238E27FC236}">
                <a16:creationId xmlns:a16="http://schemas.microsoft.com/office/drawing/2014/main" id="{F8FA74FC-964E-43BB-BA75-4C1D09A41BC2}"/>
              </a:ext>
            </a:extLst>
          </p:cNvPr>
          <p:cNvPicPr>
            <a:picLocks noChangeAspect="1"/>
          </p:cNvPicPr>
          <p:nvPr/>
        </p:nvPicPr>
        <p:blipFill>
          <a:blip r:embed="rId2"/>
          <a:srcRect/>
          <a:stretch/>
        </p:blipFill>
        <p:spPr>
          <a:xfrm>
            <a:off x="4714116" y="1546314"/>
            <a:ext cx="6706336" cy="3765371"/>
          </a:xfrm>
          <a:prstGeom prst="rect">
            <a:avLst/>
          </a:prstGeom>
        </p:spPr>
      </p:pic>
    </p:spTree>
    <p:extLst>
      <p:ext uri="{BB962C8B-B14F-4D97-AF65-F5344CB8AC3E}">
        <p14:creationId xmlns:p14="http://schemas.microsoft.com/office/powerpoint/2010/main" val="16306906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C4691-5BA7-9BC0-6B5D-DB0101CCAE8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MLOps Arch</a:t>
            </a:r>
          </a:p>
        </p:txBody>
      </p:sp>
      <p:pic>
        <p:nvPicPr>
          <p:cNvPr id="5" name="Picture 4">
            <a:extLst>
              <a:ext uri="{FF2B5EF4-FFF2-40B4-BE49-F238E27FC236}">
                <a16:creationId xmlns:a16="http://schemas.microsoft.com/office/drawing/2014/main" id="{F8FA74FC-964E-43BB-BA75-4C1D09A41BC2}"/>
              </a:ext>
            </a:extLst>
          </p:cNvPr>
          <p:cNvPicPr>
            <a:picLocks noChangeAspect="1"/>
          </p:cNvPicPr>
          <p:nvPr/>
        </p:nvPicPr>
        <p:blipFill>
          <a:blip r:embed="rId2"/>
          <a:srcRect/>
          <a:stretch/>
        </p:blipFill>
        <p:spPr>
          <a:xfrm>
            <a:off x="4714116" y="1579536"/>
            <a:ext cx="6706336" cy="3698927"/>
          </a:xfrm>
          <a:prstGeom prst="rect">
            <a:avLst/>
          </a:prstGeom>
        </p:spPr>
      </p:pic>
    </p:spTree>
    <p:extLst>
      <p:ext uri="{BB962C8B-B14F-4D97-AF65-F5344CB8AC3E}">
        <p14:creationId xmlns:p14="http://schemas.microsoft.com/office/powerpoint/2010/main" val="1641967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CC2849-1C5E-28F2-E42B-4693BC73587B}"/>
              </a:ext>
            </a:extLst>
          </p:cNvPr>
          <p:cNvSpPr>
            <a:spLocks noGrp="1"/>
          </p:cNvSpPr>
          <p:nvPr>
            <p:ph type="title"/>
          </p:nvPr>
        </p:nvSpPr>
        <p:spPr>
          <a:xfrm>
            <a:off x="6513788" y="365125"/>
            <a:ext cx="4840010" cy="1807305"/>
          </a:xfrm>
        </p:spPr>
        <p:txBody>
          <a:bodyPr>
            <a:normAutofit/>
          </a:bodyPr>
          <a:lstStyle/>
          <a:p>
            <a:r>
              <a:rPr lang="en-US"/>
              <a:t>Agenda</a:t>
            </a:r>
            <a:endParaRPr lang="en-US" dirty="0"/>
          </a:p>
        </p:txBody>
      </p:sp>
      <p:pic>
        <p:nvPicPr>
          <p:cNvPr id="5" name="Picture 4" descr="Top view of cubes connected with black lines">
            <a:extLst>
              <a:ext uri="{FF2B5EF4-FFF2-40B4-BE49-F238E27FC236}">
                <a16:creationId xmlns:a16="http://schemas.microsoft.com/office/drawing/2014/main" id="{FC3C3E1C-DD29-9623-7572-B5B986F57139}"/>
              </a:ext>
            </a:extLst>
          </p:cNvPr>
          <p:cNvPicPr>
            <a:picLocks noChangeAspect="1"/>
          </p:cNvPicPr>
          <p:nvPr/>
        </p:nvPicPr>
        <p:blipFill rotWithShape="1">
          <a:blip r:embed="rId2"/>
          <a:srcRect l="21515" r="11593"/>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D882B014-119B-1C2E-58B7-2E28C1250FED}"/>
              </a:ext>
            </a:extLst>
          </p:cNvPr>
          <p:cNvSpPr>
            <a:spLocks noGrp="1"/>
          </p:cNvSpPr>
          <p:nvPr>
            <p:ph idx="1"/>
          </p:nvPr>
        </p:nvSpPr>
        <p:spPr>
          <a:xfrm>
            <a:off x="6513788" y="2333297"/>
            <a:ext cx="4840010" cy="3843666"/>
          </a:xfrm>
        </p:spPr>
        <p:txBody>
          <a:bodyPr>
            <a:normAutofit lnSpcReduction="10000"/>
          </a:bodyPr>
          <a:lstStyle/>
          <a:p>
            <a:pPr marL="0" indent="0">
              <a:buNone/>
            </a:pPr>
            <a:r>
              <a:rPr lang="en-US" sz="1400" dirty="0"/>
              <a:t>Part I Data Engineering:</a:t>
            </a:r>
          </a:p>
          <a:p>
            <a:r>
              <a:rPr lang="en-US" sz="1400" dirty="0"/>
              <a:t>Diagram</a:t>
            </a:r>
          </a:p>
          <a:p>
            <a:r>
              <a:rPr lang="en-US" sz="1400" dirty="0"/>
              <a:t>Tables</a:t>
            </a:r>
          </a:p>
          <a:p>
            <a:r>
              <a:rPr lang="en-US" sz="1400" dirty="0"/>
              <a:t>Solution Overview</a:t>
            </a:r>
          </a:p>
          <a:p>
            <a:pPr marL="0" indent="0">
              <a:buNone/>
            </a:pPr>
            <a:r>
              <a:rPr lang="en-US" sz="1400" dirty="0"/>
              <a:t>Part II E2E ML On Snowflake:</a:t>
            </a:r>
          </a:p>
          <a:p>
            <a:r>
              <a:rPr lang="en-US" sz="1400" dirty="0"/>
              <a:t>Overview</a:t>
            </a:r>
          </a:p>
          <a:p>
            <a:r>
              <a:rPr lang="en-US" sz="1400" dirty="0"/>
              <a:t>Data Engineering</a:t>
            </a:r>
          </a:p>
          <a:p>
            <a:r>
              <a:rPr lang="en-US" sz="1400" dirty="0"/>
              <a:t>Exploratory Analysis &amp; Feature Selection</a:t>
            </a:r>
          </a:p>
          <a:p>
            <a:r>
              <a:rPr lang="en-US" sz="1400" dirty="0"/>
              <a:t>Transformation/Model Pipeline &amp; Model Repo</a:t>
            </a:r>
          </a:p>
          <a:p>
            <a:r>
              <a:rPr lang="en-US" sz="1400" dirty="0"/>
              <a:t>Inference Endpoint</a:t>
            </a:r>
          </a:p>
          <a:p>
            <a:r>
              <a:rPr lang="en-US" sz="1400" dirty="0"/>
              <a:t>Conclusion</a:t>
            </a:r>
          </a:p>
          <a:p>
            <a:r>
              <a:rPr lang="en-US" sz="1400" dirty="0"/>
              <a:t>QA</a:t>
            </a:r>
          </a:p>
          <a:p>
            <a:r>
              <a:rPr lang="en-US" sz="1400" dirty="0"/>
              <a:t>Backups</a:t>
            </a:r>
          </a:p>
          <a:p>
            <a:endParaRPr lang="en-US" sz="1400" dirty="0"/>
          </a:p>
        </p:txBody>
      </p:sp>
    </p:spTree>
    <p:extLst>
      <p:ext uri="{BB962C8B-B14F-4D97-AF65-F5344CB8AC3E}">
        <p14:creationId xmlns:p14="http://schemas.microsoft.com/office/powerpoint/2010/main" val="2270453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E99088F-5EA2-2E85-5FD7-60AC39162B28}"/>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a:solidFill>
                  <a:schemeClr val="bg1">
                    <a:lumMod val="95000"/>
                    <a:lumOff val="5000"/>
                  </a:schemeClr>
                </a:solidFill>
              </a:rPr>
              <a:t>Part I</a:t>
            </a:r>
          </a:p>
        </p:txBody>
      </p:sp>
    </p:spTree>
    <p:extLst>
      <p:ext uri="{BB962C8B-B14F-4D97-AF65-F5344CB8AC3E}">
        <p14:creationId xmlns:p14="http://schemas.microsoft.com/office/powerpoint/2010/main" val="231760106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A1179-77CD-1C00-417A-8BB982A58AA3}"/>
              </a:ext>
            </a:extLst>
          </p:cNvPr>
          <p:cNvSpPr>
            <a:spLocks noGrp="1"/>
          </p:cNvSpPr>
          <p:nvPr>
            <p:ph type="title"/>
          </p:nvPr>
        </p:nvSpPr>
        <p:spPr/>
        <p:txBody>
          <a:bodyPr/>
          <a:lstStyle/>
          <a:p>
            <a:r>
              <a:rPr lang="en-US" dirty="0"/>
              <a:t>Solution Overview</a:t>
            </a:r>
          </a:p>
        </p:txBody>
      </p:sp>
      <p:sp>
        <p:nvSpPr>
          <p:cNvPr id="3" name="Content Placeholder 2">
            <a:extLst>
              <a:ext uri="{FF2B5EF4-FFF2-40B4-BE49-F238E27FC236}">
                <a16:creationId xmlns:a16="http://schemas.microsoft.com/office/drawing/2014/main" id="{4C973C3B-8AE9-1694-1C1B-8A0C9744C98F}"/>
              </a:ext>
            </a:extLst>
          </p:cNvPr>
          <p:cNvSpPr>
            <a:spLocks noGrp="1"/>
          </p:cNvSpPr>
          <p:nvPr>
            <p:ph idx="1"/>
          </p:nvPr>
        </p:nvSpPr>
        <p:spPr/>
        <p:txBody>
          <a:bodyPr>
            <a:normAutofit/>
          </a:bodyPr>
          <a:lstStyle/>
          <a:p>
            <a:pPr marL="0" indent="0">
              <a:buNone/>
            </a:pPr>
            <a:endParaRPr lang="en-US" sz="1800" dirty="0">
              <a:effectLst/>
              <a:highlight>
                <a:srgbClr val="FFFFFF"/>
              </a:highlight>
              <a:latin typeface="ArialMT"/>
            </a:endParaRPr>
          </a:p>
          <a:p>
            <a:endParaRPr lang="en-US" dirty="0"/>
          </a:p>
        </p:txBody>
      </p:sp>
    </p:spTree>
    <p:extLst>
      <p:ext uri="{BB962C8B-B14F-4D97-AF65-F5344CB8AC3E}">
        <p14:creationId xmlns:p14="http://schemas.microsoft.com/office/powerpoint/2010/main" val="3325770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6A1179-77CD-1C00-417A-8BB982A58AA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Solution Overview: Testing</a:t>
            </a:r>
          </a:p>
        </p:txBody>
      </p:sp>
      <p:pic>
        <p:nvPicPr>
          <p:cNvPr id="1026" name="Picture 2" descr="Types of ETL Testing">
            <a:extLst>
              <a:ext uri="{FF2B5EF4-FFF2-40B4-BE49-F238E27FC236}">
                <a16:creationId xmlns:a16="http://schemas.microsoft.com/office/drawing/2014/main" id="{E478E3D0-DCB8-CBFF-9CB0-F5B51697E9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777316" y="893549"/>
            <a:ext cx="6780700" cy="506857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B2EF433-6169-E7A3-0360-8CEA70B69A4B}"/>
              </a:ext>
            </a:extLst>
          </p:cNvPr>
          <p:cNvSpPr txBox="1"/>
          <p:nvPr/>
        </p:nvSpPr>
        <p:spPr>
          <a:xfrm>
            <a:off x="644434" y="6418217"/>
            <a:ext cx="10215155" cy="523220"/>
          </a:xfrm>
          <a:prstGeom prst="rect">
            <a:avLst/>
          </a:prstGeom>
          <a:noFill/>
        </p:spPr>
        <p:txBody>
          <a:bodyPr wrap="square" rtlCol="0">
            <a:spAutoFit/>
          </a:bodyPr>
          <a:lstStyle/>
          <a:p>
            <a:r>
              <a:rPr lang="en-US" sz="1000" dirty="0"/>
              <a:t>Source: LinkedIn Learning and </a:t>
            </a:r>
            <a:r>
              <a:rPr lang="en-US" sz="1000" b="1" i="0" dirty="0">
                <a:effectLst/>
                <a:latin typeface="var(--artdeco-reset-typography-font-family-sans)"/>
                <a:hlinkClick r:id="rId3"/>
              </a:rPr>
              <a:t>Anshul Thareja</a:t>
            </a:r>
          </a:p>
          <a:p>
            <a:endParaRPr lang="en-US" dirty="0"/>
          </a:p>
        </p:txBody>
      </p:sp>
    </p:spTree>
    <p:extLst>
      <p:ext uri="{BB962C8B-B14F-4D97-AF65-F5344CB8AC3E}">
        <p14:creationId xmlns:p14="http://schemas.microsoft.com/office/powerpoint/2010/main" val="1174104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238F3-C021-CEEC-CF83-DE57F23E4AB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Architecture</a:t>
            </a:r>
          </a:p>
        </p:txBody>
      </p:sp>
      <p:pic>
        <p:nvPicPr>
          <p:cNvPr id="4" name="Picture 3">
            <a:extLst>
              <a:ext uri="{FF2B5EF4-FFF2-40B4-BE49-F238E27FC236}">
                <a16:creationId xmlns:a16="http://schemas.microsoft.com/office/drawing/2014/main" id="{1CA5CE55-673E-F38D-8C7A-012817998FF0}"/>
              </a:ext>
            </a:extLst>
          </p:cNvPr>
          <p:cNvPicPr>
            <a:picLocks noChangeAspect="1"/>
          </p:cNvPicPr>
          <p:nvPr/>
        </p:nvPicPr>
        <p:blipFill>
          <a:blip r:embed="rId2"/>
          <a:srcRect/>
          <a:stretch/>
        </p:blipFill>
        <p:spPr>
          <a:xfrm>
            <a:off x="3969656" y="786199"/>
            <a:ext cx="7326087" cy="5282214"/>
          </a:xfrm>
          <a:prstGeom prst="rect">
            <a:avLst/>
          </a:prstGeom>
        </p:spPr>
      </p:pic>
    </p:spTree>
    <p:extLst>
      <p:ext uri="{BB962C8B-B14F-4D97-AF65-F5344CB8AC3E}">
        <p14:creationId xmlns:p14="http://schemas.microsoft.com/office/powerpoint/2010/main" val="2932712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238F3-C021-CEEC-CF83-DE57F23E4AB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Tables</a:t>
            </a:r>
          </a:p>
        </p:txBody>
      </p:sp>
      <p:pic>
        <p:nvPicPr>
          <p:cNvPr id="4" name="Picture 3">
            <a:extLst>
              <a:ext uri="{FF2B5EF4-FFF2-40B4-BE49-F238E27FC236}">
                <a16:creationId xmlns:a16="http://schemas.microsoft.com/office/drawing/2014/main" id="{1CA5CE55-673E-F38D-8C7A-012817998FF0}"/>
              </a:ext>
            </a:extLst>
          </p:cNvPr>
          <p:cNvPicPr>
            <a:picLocks noChangeAspect="1"/>
          </p:cNvPicPr>
          <p:nvPr/>
        </p:nvPicPr>
        <p:blipFill>
          <a:blip r:embed="rId2"/>
          <a:srcRect/>
          <a:stretch/>
        </p:blipFill>
        <p:spPr>
          <a:xfrm>
            <a:off x="4000130" y="943096"/>
            <a:ext cx="7265140" cy="4968419"/>
          </a:xfrm>
          <a:prstGeom prst="rect">
            <a:avLst/>
          </a:prstGeom>
        </p:spPr>
      </p:pic>
    </p:spTree>
    <p:extLst>
      <p:ext uri="{BB962C8B-B14F-4D97-AF65-F5344CB8AC3E}">
        <p14:creationId xmlns:p14="http://schemas.microsoft.com/office/powerpoint/2010/main" val="1027765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238F3-C021-CEEC-CF83-DE57F23E4AB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Tables</a:t>
            </a:r>
          </a:p>
        </p:txBody>
      </p:sp>
      <p:pic>
        <p:nvPicPr>
          <p:cNvPr id="4" name="Picture 3">
            <a:extLst>
              <a:ext uri="{FF2B5EF4-FFF2-40B4-BE49-F238E27FC236}">
                <a16:creationId xmlns:a16="http://schemas.microsoft.com/office/drawing/2014/main" id="{1CA5CE55-673E-F38D-8C7A-012817998FF0}"/>
              </a:ext>
            </a:extLst>
          </p:cNvPr>
          <p:cNvPicPr>
            <a:picLocks noChangeAspect="1"/>
          </p:cNvPicPr>
          <p:nvPr/>
        </p:nvPicPr>
        <p:blipFill>
          <a:blip r:embed="rId2"/>
          <a:srcRect/>
          <a:stretch/>
        </p:blipFill>
        <p:spPr>
          <a:xfrm>
            <a:off x="4065062" y="992303"/>
            <a:ext cx="7135275" cy="4870005"/>
          </a:xfrm>
          <a:prstGeom prst="rect">
            <a:avLst/>
          </a:prstGeom>
        </p:spPr>
      </p:pic>
    </p:spTree>
    <p:extLst>
      <p:ext uri="{BB962C8B-B14F-4D97-AF65-F5344CB8AC3E}">
        <p14:creationId xmlns:p14="http://schemas.microsoft.com/office/powerpoint/2010/main" val="3670459518"/>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2977</TotalTime>
  <Words>256</Words>
  <Application>Microsoft Macintosh PowerPoint</Application>
  <PresentationFormat>Widescreen</PresentationFormat>
  <Paragraphs>45</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ArialMT</vt:lpstr>
      <vt:lpstr>Calibri</vt:lpstr>
      <vt:lpstr>Calibri Light</vt:lpstr>
      <vt:lpstr>ui-sans-serif</vt:lpstr>
      <vt:lpstr>var(--artdeco-reset-typography-font-family-sans)</vt:lpstr>
      <vt:lpstr>Office 2013 - 2022 Theme</vt:lpstr>
      <vt:lpstr>Technical</vt:lpstr>
      <vt:lpstr>Resources</vt:lpstr>
      <vt:lpstr>Agenda</vt:lpstr>
      <vt:lpstr>Part I</vt:lpstr>
      <vt:lpstr>Solution Overview</vt:lpstr>
      <vt:lpstr>Solution Overview: Testing</vt:lpstr>
      <vt:lpstr>Architecture</vt:lpstr>
      <vt:lpstr>Tables</vt:lpstr>
      <vt:lpstr>Tables</vt:lpstr>
      <vt:lpstr>Part II</vt:lpstr>
      <vt:lpstr>Overview</vt:lpstr>
      <vt:lpstr>Data Engineering</vt:lpstr>
      <vt:lpstr>Exploratory Analysis</vt:lpstr>
      <vt:lpstr>Feature Selection</vt:lpstr>
      <vt:lpstr>Feat. Eng. Pipeline</vt:lpstr>
      <vt:lpstr>Model Pipeline</vt:lpstr>
      <vt:lpstr>Model Repo</vt:lpstr>
      <vt:lpstr>Model Repo</vt:lpstr>
      <vt:lpstr>Inference Service</vt:lpstr>
      <vt:lpstr>Inference Service</vt:lpstr>
      <vt:lpstr>Additional Information</vt:lpstr>
      <vt:lpstr>AI MATURITY</vt:lpstr>
      <vt:lpstr>MLOps 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bellamy</dc:creator>
  <cp:lastModifiedBy>john bellamy</cp:lastModifiedBy>
  <cp:revision>4</cp:revision>
  <dcterms:created xsi:type="dcterms:W3CDTF">2024-07-06T17:42:39Z</dcterms:created>
  <dcterms:modified xsi:type="dcterms:W3CDTF">2024-07-08T21:27:45Z</dcterms:modified>
</cp:coreProperties>
</file>

<file path=docProps/thumbnail.jpeg>
</file>